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0"/>
  </p:notesMasterIdLst>
  <p:sldIdLst>
    <p:sldId id="263" r:id="rId2"/>
    <p:sldId id="267" r:id="rId3"/>
    <p:sldId id="272" r:id="rId4"/>
    <p:sldId id="417" r:id="rId5"/>
    <p:sldId id="418" r:id="rId6"/>
    <p:sldId id="419" r:id="rId7"/>
    <p:sldId id="420" r:id="rId8"/>
    <p:sldId id="421" r:id="rId9"/>
    <p:sldId id="422" r:id="rId10"/>
    <p:sldId id="423" r:id="rId11"/>
    <p:sldId id="424" r:id="rId12"/>
    <p:sldId id="426" r:id="rId13"/>
    <p:sldId id="425" r:id="rId14"/>
    <p:sldId id="393" r:id="rId15"/>
    <p:sldId id="394" r:id="rId16"/>
    <p:sldId id="273" r:id="rId17"/>
    <p:sldId id="399" r:id="rId18"/>
    <p:sldId id="401" r:id="rId19"/>
    <p:sldId id="402" r:id="rId20"/>
    <p:sldId id="403" r:id="rId21"/>
    <p:sldId id="404" r:id="rId22"/>
    <p:sldId id="405" r:id="rId23"/>
    <p:sldId id="406" r:id="rId24"/>
    <p:sldId id="407" r:id="rId25"/>
    <p:sldId id="408" r:id="rId26"/>
    <p:sldId id="409" r:id="rId27"/>
    <p:sldId id="410" r:id="rId28"/>
    <p:sldId id="411" r:id="rId29"/>
    <p:sldId id="412" r:id="rId30"/>
    <p:sldId id="413" r:id="rId31"/>
    <p:sldId id="414" r:id="rId32"/>
    <p:sldId id="415" r:id="rId33"/>
    <p:sldId id="416" r:id="rId34"/>
    <p:sldId id="429" r:id="rId35"/>
    <p:sldId id="430" r:id="rId36"/>
    <p:sldId id="432" r:id="rId37"/>
    <p:sldId id="431" r:id="rId38"/>
    <p:sldId id="427" r:id="rId39"/>
    <p:sldId id="433" r:id="rId40"/>
    <p:sldId id="434" r:id="rId41"/>
    <p:sldId id="428" r:id="rId42"/>
    <p:sldId id="437" r:id="rId43"/>
    <p:sldId id="438" r:id="rId44"/>
    <p:sldId id="436" r:id="rId45"/>
    <p:sldId id="439" r:id="rId46"/>
    <p:sldId id="392" r:id="rId47"/>
    <p:sldId id="389" r:id="rId48"/>
    <p:sldId id="390" r:id="rId4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9900"/>
    <a:srgbClr val="006666"/>
    <a:srgbClr val="FF9900"/>
    <a:srgbClr val="000066"/>
    <a:srgbClr val="800000"/>
    <a:srgbClr val="000099"/>
    <a:srgbClr val="990099"/>
    <a:srgbClr val="100D95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51" autoAdjust="0"/>
    <p:restoredTop sz="90929"/>
  </p:normalViewPr>
  <p:slideViewPr>
    <p:cSldViewPr>
      <p:cViewPr varScale="1">
        <p:scale>
          <a:sx n="72" d="100"/>
          <a:sy n="72" d="100"/>
        </p:scale>
        <p:origin x="29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8.xml"/><Relationship Id="rId2" Type="http://schemas.openxmlformats.org/officeDocument/2006/relationships/slide" Target="slides/slide47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4FBB0-8E80-43BA-9D0D-441EF5E917D0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D7EA7-70BA-4A80-8ACE-8769220599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66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Located on Capitol Hill in Washington, DC.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home to the world’s largest and finest collection of Shakespeare materials and major collections of other rare Renaissance books, manuscripts, and works of art.                  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9630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1037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658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a typeface="ＭＳ Ｐゴシック" pitchFamily="34" charset="-128"/>
              </a:rPr>
              <a:t>But the great treasures of the Folger</a:t>
            </a:r>
            <a:r>
              <a:rPr lang="en-US" baseline="0" dirty="0" smtClean="0">
                <a:ea typeface="ＭＳ Ｐゴシック" pitchFamily="34" charset="-128"/>
              </a:rPr>
              <a:t> are t</a:t>
            </a:r>
            <a:r>
              <a:rPr lang="en-US" dirty="0" smtClean="0">
                <a:ea typeface="ＭＳ Ｐゴシック" pitchFamily="34" charset="-128"/>
              </a:rPr>
              <a:t>he First Folios – 82 of them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082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3074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8319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5098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1042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8163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552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819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Great Hall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9004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125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9327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9894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0790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2198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0351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9030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6500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9906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494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Reading Room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1702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5365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1391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8250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44744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86006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0224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80608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78513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04838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597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Concerning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clokes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ruffes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excessive length and depth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7900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01595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87063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ea typeface="ＭＳ Ｐゴシック" pitchFamily="34" charset="-128"/>
              </a:rPr>
              <a:t>50 states plus D.C. and Puerto Rico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6009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004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Concerning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clokes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ruffes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excessive length </a:t>
            </a: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depth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948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Twain MS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230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572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Twain’s hand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82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59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OLGER_slideGraphic.png                                        0003E584Creative Services              B78F5A09: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609600"/>
            <a:ext cx="10363200" cy="2057400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048000"/>
            <a:ext cx="8534400" cy="1752600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20999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538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9484" y="912816"/>
            <a:ext cx="2590800" cy="3887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7084" y="912816"/>
            <a:ext cx="7569200" cy="3887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041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084" y="912813"/>
            <a:ext cx="10363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6684" y="2111378"/>
            <a:ext cx="4470400" cy="26892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0286" y="2111378"/>
            <a:ext cx="4472516" cy="26892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18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06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8183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6684" y="2111378"/>
            <a:ext cx="4470400" cy="268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0286" y="2111378"/>
            <a:ext cx="4472516" cy="268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019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15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710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850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4248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911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"/>
            <a:ext cx="12192000" cy="6857999"/>
          </a:xfrm>
          <a:prstGeom prst="rect">
            <a:avLst/>
          </a:prstGeom>
        </p:spPr>
      </p:pic>
      <p:sp>
        <p:nvSpPr>
          <p:cNvPr id="1027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217084" y="912813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title style</a:t>
            </a:r>
          </a:p>
        </p:txBody>
      </p:sp>
      <p:sp>
        <p:nvSpPr>
          <p:cNvPr id="1028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26686" y="2111378"/>
            <a:ext cx="9146116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Cambria" panose="02040503050406030204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1143000"/>
            <a:ext cx="8991600" cy="838200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ESU-Folger Teaching Shakespeare Workshop</a:t>
            </a:r>
            <a:endParaRPr lang="en-US" altLang="en-US" dirty="0" smtClean="0">
              <a:latin typeface="Cambria" panose="02040503050406030204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28800"/>
            <a:ext cx="9144000" cy="1752600"/>
          </a:xfrm>
        </p:spPr>
        <p:txBody>
          <a:bodyPr/>
          <a:lstStyle/>
          <a:p>
            <a:pPr algn="r" eaLnBrk="1" hangingPunct="1"/>
            <a:r>
              <a:rPr lang="en-US" altLang="en-US" i="1" dirty="0" smtClean="0">
                <a:solidFill>
                  <a:srgbClr val="663300"/>
                </a:solidFill>
                <a:latin typeface="Cambria" panose="02040503050406030204" pitchFamily="18" charset="0"/>
              </a:rPr>
              <a:t>Skip Nicholson</a:t>
            </a:r>
          </a:p>
          <a:p>
            <a:pPr algn="r" eaLnBrk="1" hangingPunct="1"/>
            <a:r>
              <a:rPr lang="en-US" altLang="en-US" i="1" dirty="0" smtClean="0">
                <a:solidFill>
                  <a:srgbClr val="663300"/>
                </a:solidFill>
                <a:latin typeface="Cambria" panose="02040503050406030204" pitchFamily="18" charset="0"/>
              </a:rPr>
              <a:t>Folger Shakespeare Library National Teacher Corps</a:t>
            </a:r>
          </a:p>
          <a:p>
            <a:pPr eaLnBrk="1" hangingPunct="1"/>
            <a:endParaRPr lang="en-US" altLang="en-US" dirty="0" smtClean="0">
              <a:latin typeface="Calibri" panose="020F0502020204030204" pitchFamily="34" charset="0"/>
            </a:endParaRPr>
          </a:p>
          <a:p>
            <a:pPr eaLnBrk="1" hangingPunct="1"/>
            <a:r>
              <a:rPr lang="en-US" altLang="en-US" sz="2800" dirty="0">
                <a:solidFill>
                  <a:srgbClr val="B0232A"/>
                </a:solidFill>
                <a:latin typeface="Cambria" panose="02040503050406030204" pitchFamily="18" charset="0"/>
              </a:rPr>
              <a:t>October 10, 2015</a:t>
            </a:r>
          </a:p>
          <a:p>
            <a:pPr eaLnBrk="1" hangingPunct="1"/>
            <a:r>
              <a:rPr lang="en-US" altLang="en-US" sz="2800" dirty="0">
                <a:solidFill>
                  <a:srgbClr val="B0232A"/>
                </a:solidFill>
                <a:latin typeface="Cambria" panose="02040503050406030204" pitchFamily="18" charset="0"/>
              </a:rPr>
              <a:t>Kapi’olani Community College</a:t>
            </a:r>
          </a:p>
          <a:p>
            <a:pPr eaLnBrk="1" hangingPunct="1"/>
            <a:r>
              <a:rPr lang="en-US" altLang="en-US" sz="2800" dirty="0">
                <a:solidFill>
                  <a:srgbClr val="B0232A"/>
                </a:solidFill>
                <a:latin typeface="Cambria" panose="02040503050406030204" pitchFamily="18" charset="0"/>
              </a:rPr>
              <a:t>Honolulu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3" y="5410200"/>
            <a:ext cx="257146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6"/>
          <a:stretch/>
        </p:blipFill>
        <p:spPr>
          <a:xfrm>
            <a:off x="2880610" y="457200"/>
            <a:ext cx="9158990" cy="5943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76200" y="5334000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</a:rPr>
              <a:t>Barrymore promptbook for Hamlet</a:t>
            </a:r>
          </a:p>
        </p:txBody>
      </p:sp>
    </p:spTree>
    <p:extLst>
      <p:ext uri="{BB962C8B-B14F-4D97-AF65-F5344CB8AC3E}">
        <p14:creationId xmlns:p14="http://schemas.microsoft.com/office/powerpoint/2010/main" val="259101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69" y="457200"/>
            <a:ext cx="11384720" cy="6172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54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/>
          <a:stretch/>
        </p:blipFill>
        <p:spPr>
          <a:xfrm>
            <a:off x="406633" y="1295400"/>
            <a:ext cx="11921421" cy="4724400"/>
          </a:xfrm>
          <a:prstGeom prst="rect">
            <a:avLst/>
          </a:prstGeom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410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694768"/>
            <a:ext cx="8229600" cy="6189737"/>
          </a:xfrm>
          <a:prstGeom prst="rect">
            <a:avLst/>
          </a:prstGeom>
          <a:effectLst>
            <a:outerShdw blurRad="304800" dist="38100" dir="2700000" sx="102000" sy="102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440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6758">
            <a:off x="927790" y="1547293"/>
            <a:ext cx="5212997" cy="3920856"/>
          </a:xfrm>
          <a:prstGeom prst="rect">
            <a:avLst/>
          </a:prstGeom>
          <a:effectLst>
            <a:outerShdw blurRad="2286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486400" y="685803"/>
            <a:ext cx="533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400" dirty="0">
                <a:solidFill>
                  <a:srgbClr val="996633"/>
                </a:solidFill>
                <a:latin typeface="Cambria" panose="02040503050406030204" pitchFamily="18" charset="0"/>
              </a:rPr>
              <a:t>Without the First Folio,</a:t>
            </a:r>
          </a:p>
        </p:txBody>
      </p:sp>
    </p:spTree>
    <p:extLst>
      <p:ext uri="{BB962C8B-B14F-4D97-AF65-F5344CB8AC3E}">
        <p14:creationId xmlns:p14="http://schemas.microsoft.com/office/powerpoint/2010/main" val="163515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86400" y="685803"/>
            <a:ext cx="533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400" dirty="0">
                <a:solidFill>
                  <a:srgbClr val="996633"/>
                </a:solidFill>
                <a:latin typeface="Cambria" panose="02040503050406030204" pitchFamily="18" charset="0"/>
              </a:rPr>
              <a:t>Without the First Folio,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57800" y="2747906"/>
            <a:ext cx="533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400" dirty="0">
                <a:solidFill>
                  <a:srgbClr val="996633"/>
                </a:solidFill>
                <a:latin typeface="Cambria" panose="02040503050406030204" pitchFamily="18" charset="0"/>
              </a:rPr>
              <a:t>we would have no….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6758">
            <a:off x="927790" y="1547293"/>
            <a:ext cx="5212997" cy="3920856"/>
          </a:xfrm>
          <a:prstGeom prst="rect">
            <a:avLst/>
          </a:prstGeom>
          <a:effectLst>
            <a:outerShdw blurRad="228600" dist="38100" dir="2700000" sx="102000" sy="102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845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0" y="1219200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B0232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All’s Well That Ends Well</a:t>
            </a:r>
          </a:p>
        </p:txBody>
      </p:sp>
    </p:spTree>
    <p:extLst>
      <p:ext uri="{BB962C8B-B14F-4D97-AF65-F5344CB8AC3E}">
        <p14:creationId xmlns:p14="http://schemas.microsoft.com/office/powerpoint/2010/main" val="405206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219200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9900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Antony &amp; Cleopatra</a:t>
            </a:r>
          </a:p>
        </p:txBody>
      </p:sp>
    </p:spTree>
    <p:extLst>
      <p:ext uri="{BB962C8B-B14F-4D97-AF65-F5344CB8AC3E}">
        <p14:creationId xmlns:p14="http://schemas.microsoft.com/office/powerpoint/2010/main" val="47683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201174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As You Like It</a:t>
            </a:r>
          </a:p>
        </p:txBody>
      </p:sp>
    </p:spTree>
    <p:extLst>
      <p:ext uri="{BB962C8B-B14F-4D97-AF65-F5344CB8AC3E}">
        <p14:creationId xmlns:p14="http://schemas.microsoft.com/office/powerpoint/2010/main" val="367780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219200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The Comedy </a:t>
            </a:r>
            <a:br>
              <a:rPr lang="en-US" sz="9600" b="1" i="1" dirty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</a:br>
            <a:r>
              <a:rPr lang="en-US" sz="9600" b="1" i="1" dirty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of Errors</a:t>
            </a:r>
          </a:p>
        </p:txBody>
      </p:sp>
    </p:spTree>
    <p:extLst>
      <p:ext uri="{BB962C8B-B14F-4D97-AF65-F5344CB8AC3E}">
        <p14:creationId xmlns:p14="http://schemas.microsoft.com/office/powerpoint/2010/main" val="198494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3" y="457203"/>
            <a:ext cx="8380413" cy="6255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61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93554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99663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Coriolanus</a:t>
            </a:r>
          </a:p>
        </p:txBody>
      </p:sp>
    </p:spTree>
    <p:extLst>
      <p:ext uri="{BB962C8B-B14F-4D97-AF65-F5344CB8AC3E}">
        <p14:creationId xmlns:p14="http://schemas.microsoft.com/office/powerpoint/2010/main" val="368149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93554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CC9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Cymbeline</a:t>
            </a:r>
          </a:p>
        </p:txBody>
      </p:sp>
    </p:spTree>
    <p:extLst>
      <p:ext uri="{BB962C8B-B14F-4D97-AF65-F5344CB8AC3E}">
        <p14:creationId xmlns:p14="http://schemas.microsoft.com/office/powerpoint/2010/main" val="388255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219200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100D9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Henry VI, </a:t>
            </a:r>
            <a:br>
              <a:rPr lang="en-US" sz="9600" b="1" i="1" dirty="0">
                <a:solidFill>
                  <a:srgbClr val="100D9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</a:br>
            <a:r>
              <a:rPr lang="en-US" sz="9600" b="1" i="1" dirty="0">
                <a:solidFill>
                  <a:srgbClr val="100D9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Part 1</a:t>
            </a:r>
          </a:p>
        </p:txBody>
      </p:sp>
    </p:spTree>
    <p:extLst>
      <p:ext uri="{BB962C8B-B14F-4D97-AF65-F5344CB8AC3E}">
        <p14:creationId xmlns:p14="http://schemas.microsoft.com/office/powerpoint/2010/main" val="302976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93554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100D9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Henry VII</a:t>
            </a:r>
          </a:p>
        </p:txBody>
      </p:sp>
    </p:spTree>
    <p:extLst>
      <p:ext uri="{BB962C8B-B14F-4D97-AF65-F5344CB8AC3E}">
        <p14:creationId xmlns:p14="http://schemas.microsoft.com/office/powerpoint/2010/main" val="407859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93554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9900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Julius </a:t>
            </a:r>
            <a:r>
              <a:rPr lang="en-US" sz="9600" b="1" i="1" dirty="0" err="1">
                <a:solidFill>
                  <a:srgbClr val="9900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Cæsar</a:t>
            </a:r>
            <a:endParaRPr lang="en-US" sz="9600" b="1" i="1" dirty="0">
              <a:solidFill>
                <a:srgbClr val="99009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19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93554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0000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King John</a:t>
            </a:r>
          </a:p>
        </p:txBody>
      </p:sp>
    </p:spTree>
    <p:extLst>
      <p:ext uri="{BB962C8B-B14F-4D97-AF65-F5344CB8AC3E}">
        <p14:creationId xmlns:p14="http://schemas.microsoft.com/office/powerpoint/2010/main" val="175252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93554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Macbeth</a:t>
            </a:r>
          </a:p>
        </p:txBody>
      </p:sp>
    </p:spTree>
    <p:extLst>
      <p:ext uri="{BB962C8B-B14F-4D97-AF65-F5344CB8AC3E}">
        <p14:creationId xmlns:p14="http://schemas.microsoft.com/office/powerpoint/2010/main" val="36037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219200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Measure for Measure</a:t>
            </a:r>
          </a:p>
        </p:txBody>
      </p:sp>
    </p:spTree>
    <p:extLst>
      <p:ext uri="{BB962C8B-B14F-4D97-AF65-F5344CB8AC3E}">
        <p14:creationId xmlns:p14="http://schemas.microsoft.com/office/powerpoint/2010/main" val="35347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219200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8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The Taming </a:t>
            </a:r>
            <a:br>
              <a:rPr lang="en-US" sz="9600" b="1" i="1" dirty="0">
                <a:solidFill>
                  <a:srgbClr val="8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</a:br>
            <a:r>
              <a:rPr lang="en-US" sz="9600" b="1" i="1" dirty="0">
                <a:solidFill>
                  <a:srgbClr val="8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of the Shrew</a:t>
            </a:r>
          </a:p>
        </p:txBody>
      </p:sp>
    </p:spTree>
    <p:extLst>
      <p:ext uri="{BB962C8B-B14F-4D97-AF65-F5344CB8AC3E}">
        <p14:creationId xmlns:p14="http://schemas.microsoft.com/office/powerpoint/2010/main" val="234438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93554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0066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The Tempest</a:t>
            </a:r>
          </a:p>
        </p:txBody>
      </p:sp>
    </p:spTree>
    <p:extLst>
      <p:ext uri="{BB962C8B-B14F-4D97-AF65-F5344CB8AC3E}">
        <p14:creationId xmlns:p14="http://schemas.microsoft.com/office/powerpoint/2010/main" val="181066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 descr="Great Hal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2" y="619998"/>
            <a:ext cx="7772401" cy="609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859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219200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00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Timon </a:t>
            </a:r>
            <a:br>
              <a:rPr lang="en-US" sz="9600" b="1" i="1" dirty="0">
                <a:solidFill>
                  <a:srgbClr val="00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</a:br>
            <a:r>
              <a:rPr lang="en-US" sz="9600" b="1" i="1" dirty="0">
                <a:solidFill>
                  <a:srgbClr val="00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of Athens</a:t>
            </a:r>
          </a:p>
        </p:txBody>
      </p:sp>
    </p:spTree>
    <p:extLst>
      <p:ext uri="{BB962C8B-B14F-4D97-AF65-F5344CB8AC3E}">
        <p14:creationId xmlns:p14="http://schemas.microsoft.com/office/powerpoint/2010/main" val="413062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219200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Twelfth </a:t>
            </a:r>
            <a:br>
              <a:rPr lang="en-US" sz="9600" b="1" i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</a:br>
            <a:r>
              <a:rPr lang="en-US" sz="9600" b="1" i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Night</a:t>
            </a:r>
          </a:p>
        </p:txBody>
      </p:sp>
    </p:spTree>
    <p:extLst>
      <p:ext uri="{BB962C8B-B14F-4D97-AF65-F5344CB8AC3E}">
        <p14:creationId xmlns:p14="http://schemas.microsoft.com/office/powerpoint/2010/main" val="261081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533403"/>
            <a:ext cx="8458200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solidFill>
                  <a:srgbClr val="FF9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The Two Gentlemen of Verona</a:t>
            </a:r>
          </a:p>
        </p:txBody>
      </p:sp>
    </p:spTree>
    <p:extLst>
      <p:ext uri="{BB962C8B-B14F-4D97-AF65-F5344CB8AC3E}">
        <p14:creationId xmlns:p14="http://schemas.microsoft.com/office/powerpoint/2010/main" val="213266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905000" y="1144012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9600" b="1" i="1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The </a:t>
            </a:r>
            <a:br>
              <a:rPr lang="en-US" sz="9600" b="1" i="1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</a:br>
            <a:r>
              <a:rPr lang="en-US" sz="9600" b="1" i="1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</a:rPr>
              <a:t>Winter’s Tale</a:t>
            </a:r>
          </a:p>
        </p:txBody>
      </p:sp>
    </p:spTree>
    <p:extLst>
      <p:ext uri="{BB962C8B-B14F-4D97-AF65-F5344CB8AC3E}">
        <p14:creationId xmlns:p14="http://schemas.microsoft.com/office/powerpoint/2010/main" val="307119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7218" y="824806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/>
                <a:solidFill>
                  <a:srgbClr val="C0000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1623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93306" y="1663006"/>
            <a:ext cx="152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/>
                <a:solidFill>
                  <a:srgbClr val="FF990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36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73853" y="2577406"/>
            <a:ext cx="167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/>
                <a:solidFill>
                  <a:srgbClr val="FFC00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18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423227" y="3415606"/>
            <a:ext cx="83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/>
                <a:solidFill>
                  <a:srgbClr val="92D05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48000" y="3886201"/>
            <a:ext cx="2110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/>
                <a:solidFill>
                  <a:srgbClr val="00B05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750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81538" y="3886201"/>
            <a:ext cx="3133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/>
                <a:solidFill>
                  <a:srgbClr val="0070C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15s - £1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975568" y="3676472"/>
            <a:ext cx="2302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/>
                <a:solidFill>
                  <a:srgbClr val="00206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233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49974" y="2209801"/>
            <a:ext cx="15379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/>
                <a:solidFill>
                  <a:srgbClr val="7030A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82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92550" y="1143001"/>
            <a:ext cx="2070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/>
                <a:solidFill>
                  <a:srgbClr val="C0000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2014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158408" y="216037"/>
            <a:ext cx="6178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/>
                <a:solidFill>
                  <a:srgbClr val="FF000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$6,100,000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845309" y="216037"/>
            <a:ext cx="14312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/>
                <a:solidFill>
                  <a:srgbClr val="FF990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50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1524000" y="457200"/>
            <a:ext cx="9067800" cy="4724400"/>
          </a:xfrm>
          <a:prstGeom prst="rect">
            <a:avLst/>
          </a:prstGeom>
          <a:solidFill>
            <a:schemeClr val="bg1">
              <a:alpha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Corbel" panose="020B0503020204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17307" y="1845067"/>
            <a:ext cx="2041103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rbel" panose="020B0503020204020204" pitchFamily="34" charset="0"/>
              </a:rPr>
              <a:t>F1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54498" y="1830578"/>
            <a:ext cx="39692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rbel" panose="020B0503020204020204" pitchFamily="34" charset="0"/>
              </a:rPr>
              <a:t>By the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90462" y="2581585"/>
            <a:ext cx="43869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rbel" panose="020B0503020204020204" pitchFamily="34" charset="0"/>
              </a:rPr>
              <a:t>numbers</a:t>
            </a:r>
          </a:p>
        </p:txBody>
      </p:sp>
    </p:spTree>
    <p:extLst>
      <p:ext uri="{BB962C8B-B14F-4D97-AF65-F5344CB8AC3E}">
        <p14:creationId xmlns:p14="http://schemas.microsoft.com/office/powerpoint/2010/main" val="168348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76400" y="752486"/>
            <a:ext cx="2884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ln/>
                <a:solidFill>
                  <a:srgbClr val="C0000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1623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48200" y="1060264"/>
            <a:ext cx="6019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ln/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Year of Publication</a:t>
            </a:r>
          </a:p>
        </p:txBody>
      </p:sp>
    </p:spTree>
    <p:extLst>
      <p:ext uri="{BB962C8B-B14F-4D97-AF65-F5344CB8AC3E}">
        <p14:creationId xmlns:p14="http://schemas.microsoft.com/office/powerpoint/2010/main" val="9226774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362201" y="2286000"/>
            <a:ext cx="16344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ln/>
                <a:solidFill>
                  <a:srgbClr val="FF990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36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801" y="2621424"/>
            <a:ext cx="5638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ln/>
                <a:solidFill>
                  <a:srgbClr val="FF9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Plays in the Folio</a:t>
            </a:r>
          </a:p>
        </p:txBody>
      </p:sp>
    </p:spTree>
    <p:extLst>
      <p:ext uri="{BB962C8B-B14F-4D97-AF65-F5344CB8AC3E}">
        <p14:creationId xmlns:p14="http://schemas.microsoft.com/office/powerpoint/2010/main" val="13405429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4343401" y="2362200"/>
            <a:ext cx="17282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ln/>
                <a:solidFill>
                  <a:srgbClr val="FFC00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18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62200" y="3581401"/>
            <a:ext cx="762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ln/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Plays not printed before</a:t>
            </a:r>
          </a:p>
        </p:txBody>
      </p:sp>
    </p:spTree>
    <p:extLst>
      <p:ext uri="{BB962C8B-B14F-4D97-AF65-F5344CB8AC3E}">
        <p14:creationId xmlns:p14="http://schemas.microsoft.com/office/powerpoint/2010/main" val="13513023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81200" y="609600"/>
            <a:ext cx="83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ln/>
                <a:solidFill>
                  <a:srgbClr val="92D05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50095" y="917377"/>
            <a:ext cx="7162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ln/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Previous folios of only plays</a:t>
            </a:r>
          </a:p>
        </p:txBody>
      </p:sp>
    </p:spTree>
    <p:extLst>
      <p:ext uri="{BB962C8B-B14F-4D97-AF65-F5344CB8AC3E}">
        <p14:creationId xmlns:p14="http://schemas.microsoft.com/office/powerpoint/2010/main" val="34549625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676400" y="2133600"/>
            <a:ext cx="2110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ln/>
                <a:solidFill>
                  <a:srgbClr val="00B05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750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17503" y="2441378"/>
            <a:ext cx="6553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ln/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Copies of F1 printed</a:t>
            </a:r>
          </a:p>
        </p:txBody>
      </p:sp>
    </p:spTree>
    <p:extLst>
      <p:ext uri="{BB962C8B-B14F-4D97-AF65-F5344CB8AC3E}">
        <p14:creationId xmlns:p14="http://schemas.microsoft.com/office/powerpoint/2010/main" val="37686808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980" y="685800"/>
            <a:ext cx="827404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60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905001" y="3273623"/>
            <a:ext cx="40651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ln/>
                <a:solidFill>
                  <a:srgbClr val="0070C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15s - £1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0" y="3581401"/>
            <a:ext cx="4012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ln/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Cost in 1623</a:t>
            </a:r>
          </a:p>
        </p:txBody>
      </p:sp>
    </p:spTree>
    <p:extLst>
      <p:ext uri="{BB962C8B-B14F-4D97-AF65-F5344CB8AC3E}">
        <p14:creationId xmlns:p14="http://schemas.microsoft.com/office/powerpoint/2010/main" val="32996174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560443" y="708035"/>
            <a:ext cx="2415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ln/>
                <a:solidFill>
                  <a:srgbClr val="00206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233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95601" y="2294261"/>
            <a:ext cx="6957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ln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Copies known to exist</a:t>
            </a:r>
          </a:p>
        </p:txBody>
      </p:sp>
    </p:spTree>
    <p:extLst>
      <p:ext uri="{BB962C8B-B14F-4D97-AF65-F5344CB8AC3E}">
        <p14:creationId xmlns:p14="http://schemas.microsoft.com/office/powerpoint/2010/main" val="14064205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967294" y="2028111"/>
            <a:ext cx="15379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ln/>
                <a:solidFill>
                  <a:srgbClr val="7030A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82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038600" y="1905000"/>
            <a:ext cx="6248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ln/>
                <a:solidFill>
                  <a:srgbClr val="7030A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Copies in the Folger collection</a:t>
            </a:r>
          </a:p>
        </p:txBody>
      </p:sp>
    </p:spTree>
    <p:extLst>
      <p:ext uri="{BB962C8B-B14F-4D97-AF65-F5344CB8AC3E}">
        <p14:creationId xmlns:p14="http://schemas.microsoft.com/office/powerpoint/2010/main" val="17266372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2209800" y="2514600"/>
            <a:ext cx="2832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ln/>
                <a:solidFill>
                  <a:srgbClr val="C0000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2014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276601" y="3886201"/>
            <a:ext cx="70111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ln/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Most recent discovery</a:t>
            </a:r>
          </a:p>
        </p:txBody>
      </p:sp>
    </p:spTree>
    <p:extLst>
      <p:ext uri="{BB962C8B-B14F-4D97-AF65-F5344CB8AC3E}">
        <p14:creationId xmlns:p14="http://schemas.microsoft.com/office/powerpoint/2010/main" val="31577995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981200" y="555755"/>
            <a:ext cx="6178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ln/>
                <a:solidFill>
                  <a:srgbClr val="FF000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$6,100,000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19400" y="2108851"/>
            <a:ext cx="762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ln/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Sale price of a F1 in 2001</a:t>
            </a:r>
          </a:p>
        </p:txBody>
      </p:sp>
    </p:spTree>
    <p:extLst>
      <p:ext uri="{BB962C8B-B14F-4D97-AF65-F5344CB8AC3E}">
        <p14:creationId xmlns:p14="http://schemas.microsoft.com/office/powerpoint/2010/main" val="1243232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4038600" y="2741987"/>
            <a:ext cx="62983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ln/>
                <a:solidFill>
                  <a:srgbClr val="FF9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States to display a Folger F1 in 2016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0700" y="2865098"/>
            <a:ext cx="2057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ln/>
                <a:solidFill>
                  <a:srgbClr val="FF9900"/>
                </a:solidFill>
                <a:effectLst>
                  <a:outerShdw blurRad="1270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52*</a:t>
            </a:r>
            <a:endParaRPr lang="en-US" sz="9600" b="1" dirty="0">
              <a:ln/>
              <a:solidFill>
                <a:srgbClr val="FF9900"/>
              </a:solidFill>
              <a:effectLst>
                <a:outerShdw blurRad="127000" dist="38100" dir="2700000" sx="102000" sy="102000" algn="tl" rotWithShape="0">
                  <a:prstClr val="black">
                    <a:alpha val="40000"/>
                  </a:prstClr>
                </a:outerShdw>
              </a:effectLst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4985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9700" y="5615415"/>
            <a:ext cx="36416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orbel" panose="020B0503020204020204" pitchFamily="34" charset="0"/>
                <a:ea typeface="ＭＳ Ｐゴシック" pitchFamily="34" charset="-128"/>
              </a:rPr>
              <a:t>Folger Shakespeare Library</a:t>
            </a:r>
            <a:br>
              <a:rPr lang="en-US" dirty="0">
                <a:latin typeface="Corbel" panose="020B0503020204020204" pitchFamily="34" charset="0"/>
                <a:ea typeface="ＭＳ Ｐゴシック" pitchFamily="34" charset="-128"/>
              </a:rPr>
            </a:br>
            <a:r>
              <a:rPr lang="en-US" dirty="0">
                <a:latin typeface="Corbel" panose="020B0503020204020204" pitchFamily="34" charset="0"/>
                <a:ea typeface="ＭＳ Ｐゴシック" pitchFamily="34" charset="-128"/>
              </a:rPr>
              <a:t>First Folio Tour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41830" y="402005"/>
            <a:ext cx="39190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666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rbel" panose="020B0503020204020204" pitchFamily="34" charset="0"/>
              </a:rPr>
              <a:t>Hawaii</a:t>
            </a:r>
          </a:p>
        </p:txBody>
      </p:sp>
      <p:sp>
        <p:nvSpPr>
          <p:cNvPr id="3" name="Rectangle 2"/>
          <p:cNvSpPr/>
          <p:nvPr/>
        </p:nvSpPr>
        <p:spPr>
          <a:xfrm>
            <a:off x="762000" y="3928681"/>
            <a:ext cx="6705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3600" dirty="0">
                <a:solidFill>
                  <a:srgbClr val="CC9900"/>
                </a:solidFill>
                <a:effectLst>
                  <a:outerShdw blurRad="190500" dist="38100" dir="2700000" sx="101000" sy="101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Kapi’olani Community College</a:t>
            </a:r>
          </a:p>
          <a:p>
            <a:pPr algn="ctr" eaLnBrk="1" hangingPunct="1"/>
            <a:r>
              <a:rPr lang="en-US" altLang="en-US" sz="3600" dirty="0">
                <a:solidFill>
                  <a:srgbClr val="CC9900"/>
                </a:solidFill>
                <a:effectLst>
                  <a:outerShdw blurRad="190500" dist="38100" dir="2700000" sx="101000" sy="101000" algn="tl" rotWithShape="0">
                    <a:prstClr val="black">
                      <a:alpha val="40000"/>
                    </a:prstClr>
                  </a:outerShdw>
                </a:effectLst>
                <a:latin typeface="Corbel" panose="020B0503020204020204" pitchFamily="34" charset="0"/>
              </a:rPr>
              <a:t>Honolulu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019" y="1602160"/>
            <a:ext cx="5560981" cy="354956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383573" y="1984376"/>
            <a:ext cx="3255227" cy="1944304"/>
            <a:chOff x="597011" y="1984376"/>
            <a:chExt cx="3255227" cy="1944304"/>
          </a:xfrm>
        </p:grpSpPr>
        <p:sp>
          <p:nvSpPr>
            <p:cNvPr id="6" name="TextBox 5"/>
            <p:cNvSpPr txBox="1"/>
            <p:nvPr/>
          </p:nvSpPr>
          <p:spPr>
            <a:xfrm>
              <a:off x="597011" y="1984376"/>
              <a:ext cx="2480638" cy="1042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6666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rbel" panose="020B0503020204020204" pitchFamily="34" charset="0"/>
                </a:rPr>
                <a:t>May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371600" y="2886279"/>
              <a:ext cx="2480638" cy="1042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6666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rbel" panose="020B0503020204020204" pitchFamily="34" charset="0"/>
                </a:rPr>
                <a:t>2016</a:t>
              </a: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656" y="5461257"/>
            <a:ext cx="3602068" cy="113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89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22040" y="1066800"/>
            <a:ext cx="6893560" cy="8382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latin typeface="Cambria" panose="02040503050406030204" pitchFamily="18" charset="0"/>
              </a:rPr>
              <a:t>ESU-Folger Teaching Shakespeare Workshop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57600" y="2057400"/>
            <a:ext cx="7010400" cy="1752600"/>
          </a:xfrm>
        </p:spPr>
        <p:txBody>
          <a:bodyPr/>
          <a:lstStyle/>
          <a:p>
            <a:pPr algn="ctr" eaLnBrk="1" hangingPunct="1"/>
            <a:r>
              <a:rPr lang="en-US" altLang="en-US" i="1" dirty="0" smtClean="0">
                <a:solidFill>
                  <a:srgbClr val="663300"/>
                </a:solidFill>
                <a:latin typeface="Cambria" panose="02040503050406030204" pitchFamily="18" charset="0"/>
              </a:rPr>
              <a:t>Skip Nicholson</a:t>
            </a:r>
          </a:p>
          <a:p>
            <a:pPr algn="ctr" eaLnBrk="1" hangingPunct="1"/>
            <a:r>
              <a:rPr lang="en-US" altLang="en-US" i="1" dirty="0" smtClean="0">
                <a:solidFill>
                  <a:srgbClr val="663300"/>
                </a:solidFill>
                <a:latin typeface="Cambria" panose="02040503050406030204" pitchFamily="18" charset="0"/>
              </a:rPr>
              <a:t>Folger Shakespeare Library National Teacher Corps</a:t>
            </a:r>
          </a:p>
          <a:p>
            <a:pPr algn="ctr" eaLnBrk="1" hangingPunct="1"/>
            <a:endParaRPr lang="en-US" altLang="en-US" dirty="0" smtClean="0"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en-US" sz="2800" dirty="0">
                <a:solidFill>
                  <a:srgbClr val="B0232A"/>
                </a:solidFill>
                <a:latin typeface="Cambria" panose="02040503050406030204" pitchFamily="18" charset="0"/>
              </a:rPr>
              <a:t>October 10, 2015</a:t>
            </a:r>
          </a:p>
          <a:p>
            <a:pPr algn="ctr" eaLnBrk="1" hangingPunct="1"/>
            <a:r>
              <a:rPr lang="en-US" altLang="en-US" sz="2800" dirty="0">
                <a:solidFill>
                  <a:srgbClr val="B0232A"/>
                </a:solidFill>
                <a:latin typeface="Cambria" panose="02040503050406030204" pitchFamily="18" charset="0"/>
              </a:rPr>
              <a:t>Kapi’olani Community College</a:t>
            </a:r>
          </a:p>
          <a:p>
            <a:pPr algn="ctr" eaLnBrk="1" hangingPunct="1"/>
            <a:r>
              <a:rPr lang="en-US" altLang="en-US" sz="2800" dirty="0">
                <a:solidFill>
                  <a:srgbClr val="B0232A"/>
                </a:solidFill>
                <a:latin typeface="Cambria" panose="02040503050406030204" pitchFamily="18" charset="0"/>
              </a:rPr>
              <a:t>Honolulu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5486403"/>
            <a:ext cx="1091162" cy="96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0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25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0" y="304800"/>
            <a:ext cx="4838700" cy="645160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304800" dist="381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52600" y="5486401"/>
            <a:ext cx="304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</a:rPr>
              <a:t>Royal Proclamation</a:t>
            </a:r>
            <a:br>
              <a:rPr lang="en-US" dirty="0">
                <a:latin typeface="Calibri" panose="020F0502020204030204" pitchFamily="34" charset="0"/>
              </a:rPr>
            </a:br>
            <a:r>
              <a:rPr lang="en-US" dirty="0">
                <a:latin typeface="Calibri" panose="020F0502020204030204" pitchFamily="34" charset="0"/>
              </a:rPr>
              <a:t>1579</a:t>
            </a:r>
          </a:p>
        </p:txBody>
      </p:sp>
    </p:spTree>
    <p:extLst>
      <p:ext uri="{BB962C8B-B14F-4D97-AF65-F5344CB8AC3E}">
        <p14:creationId xmlns:p14="http://schemas.microsoft.com/office/powerpoint/2010/main" val="32459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r="13489" b="68110"/>
          <a:stretch/>
        </p:blipFill>
        <p:spPr>
          <a:xfrm>
            <a:off x="914400" y="685800"/>
            <a:ext cx="10797821" cy="5773092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286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15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457201"/>
            <a:ext cx="9067800" cy="6449341"/>
          </a:xfrm>
          <a:prstGeom prst="rect">
            <a:avLst/>
          </a:prstGeom>
          <a:effectLst>
            <a:outerShdw blurRad="304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04800" y="5257800"/>
            <a:ext cx="2514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Mark Twain: </a:t>
            </a:r>
            <a:r>
              <a:rPr lang="en-US" dirty="0" smtClean="0">
                <a:latin typeface="Calibri" panose="020F0502020204030204" pitchFamily="34" charset="0"/>
              </a:rPr>
              <a:t/>
            </a:r>
            <a:br>
              <a:rPr lang="en-US" dirty="0" smtClean="0">
                <a:latin typeface="Calibri" panose="020F0502020204030204" pitchFamily="34" charset="0"/>
              </a:rPr>
            </a:br>
            <a:r>
              <a:rPr lang="en-US" dirty="0" smtClean="0">
                <a:latin typeface="Calibri" panose="020F0502020204030204" pitchFamily="34" charset="0"/>
              </a:rPr>
              <a:t>“</a:t>
            </a:r>
            <a:r>
              <a:rPr lang="en-US" dirty="0">
                <a:latin typeface="Calibri" panose="020F0502020204030204" pitchFamily="34" charset="0"/>
              </a:rPr>
              <a:t>Is Shakespeare Dead?”</a:t>
            </a:r>
          </a:p>
          <a:p>
            <a:r>
              <a:rPr lang="en-US" dirty="0">
                <a:latin typeface="Calibri" panose="020F0502020204030204" pitchFamily="34" charset="0"/>
              </a:rPr>
              <a:t>original </a:t>
            </a:r>
            <a:r>
              <a:rPr lang="en-US" dirty="0" smtClean="0">
                <a:latin typeface="Calibri" panose="020F0502020204030204" pitchFamily="34" charset="0"/>
              </a:rPr>
              <a:t>MS, </a:t>
            </a:r>
            <a:r>
              <a:rPr lang="en-US" dirty="0">
                <a:latin typeface="Calibri" panose="020F0502020204030204" pitchFamily="34" charset="0"/>
              </a:rPr>
              <a:t>1909</a:t>
            </a:r>
          </a:p>
        </p:txBody>
      </p:sp>
    </p:spTree>
    <p:extLst>
      <p:ext uri="{BB962C8B-B14F-4D97-AF65-F5344CB8AC3E}">
        <p14:creationId xmlns:p14="http://schemas.microsoft.com/office/powerpoint/2010/main" val="132345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55" y="533400"/>
            <a:ext cx="9704625" cy="5410199"/>
          </a:xfrm>
          <a:prstGeom prst="rect">
            <a:avLst/>
          </a:prstGeom>
          <a:effectLst>
            <a:outerShdw blurRad="444500" dist="38100" dir="2700000" sx="103000" sy="103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429074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457200"/>
            <a:ext cx="9843007" cy="6400800"/>
          </a:xfrm>
          <a:prstGeom prst="rect">
            <a:avLst/>
          </a:prstGeom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483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</TotalTime>
  <Words>287</Words>
  <Application>Microsoft Office PowerPoint</Application>
  <PresentationFormat>Widescreen</PresentationFormat>
  <Paragraphs>92</Paragraphs>
  <Slides>48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Arial</vt:lpstr>
      <vt:lpstr>Calibri</vt:lpstr>
      <vt:lpstr>Cambria</vt:lpstr>
      <vt:lpstr>Corbel</vt:lpstr>
      <vt:lpstr>ＭＳ Ｐゴシック</vt:lpstr>
      <vt:lpstr>Times</vt:lpstr>
      <vt:lpstr>Blank Presentation</vt:lpstr>
      <vt:lpstr>ESU-Folger Teaching Shakespeare Workshop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ESU-Folger Teaching Shakespeare Workshop</vt:lpstr>
      <vt:lpstr>PowerPoint Presentation</vt:lpstr>
    </vt:vector>
  </TitlesOfParts>
  <Company>MG Contractor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goes here</dc:title>
  <dc:creator>Folger Shakespeare Library</dc:creator>
  <cp:lastModifiedBy>Skip Nicholson</cp:lastModifiedBy>
  <cp:revision>82</cp:revision>
  <dcterms:created xsi:type="dcterms:W3CDTF">2006-04-14T23:53:55Z</dcterms:created>
  <dcterms:modified xsi:type="dcterms:W3CDTF">2015-10-07T04:32:15Z</dcterms:modified>
</cp:coreProperties>
</file>